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353" r:id="rId5"/>
    <p:sldId id="471" r:id="rId6"/>
    <p:sldId id="472" r:id="rId7"/>
    <p:sldId id="473" r:id="rId8"/>
    <p:sldId id="475" r:id="rId9"/>
    <p:sldId id="474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FF0000"/>
    <a:srgbClr val="000066"/>
    <a:srgbClr val="4D4D4D"/>
    <a:srgbClr val="EAEAEA"/>
    <a:srgbClr val="EA0000"/>
    <a:srgbClr val="D600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1350" autoAdjust="0"/>
    <p:restoredTop sz="65000" autoAdjust="0"/>
  </p:normalViewPr>
  <p:slideViewPr>
    <p:cSldViewPr snapToGrid="0">
      <p:cViewPr>
        <p:scale>
          <a:sx n="100" d="100"/>
          <a:sy n="100" d="100"/>
        </p:scale>
        <p:origin x="-1666" y="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>
        <p:scale>
          <a:sx n="66" d="100"/>
          <a:sy n="66" d="100"/>
        </p:scale>
        <p:origin x="-1506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customXml" Target="../customXml/item4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161" cy="463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7" tIns="46578" rIns="93157" bIns="46578" numCol="1" anchor="t" anchorCtr="0" compatLnSpc="1">
            <a:prstTxWarp prst="textNoShape">
              <a:avLst/>
            </a:prstTxWarp>
          </a:bodyPr>
          <a:lstStyle>
            <a:lvl1pPr defTabSz="93187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40" y="1"/>
            <a:ext cx="3038160" cy="463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7" tIns="46578" rIns="93157" bIns="46578" numCol="1" anchor="t" anchorCtr="0" compatLnSpc="1">
            <a:prstTxWarp prst="textNoShape">
              <a:avLst/>
            </a:prstTxWarp>
          </a:bodyPr>
          <a:lstStyle>
            <a:lvl1pPr algn="r" defTabSz="93187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9"/>
            <a:ext cx="3038161" cy="463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7" tIns="46578" rIns="93157" bIns="46578" numCol="1" anchor="b" anchorCtr="0" compatLnSpc="1">
            <a:prstTxWarp prst="textNoShape">
              <a:avLst/>
            </a:prstTxWarp>
          </a:bodyPr>
          <a:lstStyle>
            <a:lvl1pPr defTabSz="93187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40" y="8832859"/>
            <a:ext cx="3038160" cy="463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7" tIns="46578" rIns="93157" bIns="46578" numCol="1" anchor="b" anchorCtr="0" compatLnSpc="1">
            <a:prstTxWarp prst="textNoShape">
              <a:avLst/>
            </a:prstTxWarp>
          </a:bodyPr>
          <a:lstStyle>
            <a:lvl1pPr algn="r" defTabSz="931871">
              <a:defRPr sz="1200"/>
            </a:lvl1pPr>
          </a:lstStyle>
          <a:p>
            <a:pPr>
              <a:defRPr/>
            </a:pPr>
            <a:fld id="{D00CA75C-9894-433C-836E-994CA49EEE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1640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161" cy="463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7" tIns="46578" rIns="93157" bIns="46578" numCol="1" anchor="t" anchorCtr="0" compatLnSpc="1">
            <a:prstTxWarp prst="textNoShape">
              <a:avLst/>
            </a:prstTxWarp>
          </a:bodyPr>
          <a:lstStyle>
            <a:lvl1pPr defTabSz="93187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40" y="1"/>
            <a:ext cx="3038160" cy="463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7" tIns="46578" rIns="93157" bIns="46578" numCol="1" anchor="t" anchorCtr="0" compatLnSpc="1">
            <a:prstTxWarp prst="textNoShape">
              <a:avLst/>
            </a:prstTxWarp>
          </a:bodyPr>
          <a:lstStyle>
            <a:lvl1pPr algn="r" defTabSz="93187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684" y="4416430"/>
            <a:ext cx="5139034" cy="418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7" tIns="46578" rIns="93157" bIns="465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9"/>
            <a:ext cx="3038161" cy="463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7" tIns="46578" rIns="93157" bIns="46578" numCol="1" anchor="b" anchorCtr="0" compatLnSpc="1">
            <a:prstTxWarp prst="textNoShape">
              <a:avLst/>
            </a:prstTxWarp>
          </a:bodyPr>
          <a:lstStyle>
            <a:lvl1pPr defTabSz="93187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40" y="8832859"/>
            <a:ext cx="3038160" cy="463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7" tIns="46578" rIns="93157" bIns="46578" numCol="1" anchor="b" anchorCtr="0" compatLnSpc="1">
            <a:prstTxWarp prst="textNoShape">
              <a:avLst/>
            </a:prstTxWarp>
          </a:bodyPr>
          <a:lstStyle>
            <a:lvl1pPr algn="r" defTabSz="931871">
              <a:defRPr sz="1200"/>
            </a:lvl1pPr>
          </a:lstStyle>
          <a:p>
            <a:pPr>
              <a:defRPr/>
            </a:pPr>
            <a:fld id="{1D6D4537-E542-404A-86B1-7C1558AEE9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908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rtl="0" eaLnBrk="0" fontAlgn="base" hangingPunct="0">
      <a:spcBef>
        <a:spcPct val="30000"/>
      </a:spcBef>
      <a:spcAft>
        <a:spcPct val="0"/>
      </a:spcAft>
      <a:buChar char="•"/>
      <a:defRPr sz="14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1pPr>
    <a:lvl2pPr marL="463550" indent="-169863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1E0A32-70A0-45B4-9EF3-7A3531250DF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231F4C-FAAA-434C-A18B-23F6641935AC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51375" cy="3489325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2474" y="4414831"/>
            <a:ext cx="5145454" cy="418625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 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BF2EF4-A7A0-4127-9C49-19760FDED26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51375" cy="3489325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2474" y="4414831"/>
            <a:ext cx="5145454" cy="418625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 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C1EAB3-F05A-4C5B-9E45-3AC5B73228A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51375" cy="3489325"/>
          </a:xfrm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2474" y="4414831"/>
            <a:ext cx="5145454" cy="418625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 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A6BB5F-45A4-4FE1-8BEF-395B72EC3430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51375" cy="3489325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2474" y="4414831"/>
            <a:ext cx="5145454" cy="418625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 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A6BB5F-45A4-4FE1-8BEF-395B72EC3430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51375" cy="3489325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2474" y="4414831"/>
            <a:ext cx="5145454" cy="418625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 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 userDrawn="1"/>
        </p:nvGrpSpPr>
        <p:grpSpPr bwMode="auto">
          <a:xfrm>
            <a:off x="381000" y="1325563"/>
            <a:ext cx="8686800" cy="76200"/>
            <a:chOff x="274320" y="1173480"/>
            <a:chExt cx="8686800" cy="76200"/>
          </a:xfrm>
        </p:grpSpPr>
        <p:sp>
          <p:nvSpPr>
            <p:cNvPr id="3" name="Line 7"/>
            <p:cNvSpPr>
              <a:spLocks noChangeShapeType="1"/>
            </p:cNvSpPr>
            <p:nvPr/>
          </p:nvSpPr>
          <p:spPr bwMode="auto">
            <a:xfrm>
              <a:off x="350520" y="1173480"/>
              <a:ext cx="8534400" cy="0"/>
            </a:xfrm>
            <a:prstGeom prst="line">
              <a:avLst/>
            </a:prstGeom>
            <a:noFill/>
            <a:ln w="3175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>
                <a:latin typeface="Arial" charset="0"/>
                <a:cs typeface="+mn-cs"/>
              </a:endParaRPr>
            </a:p>
          </p:txBody>
        </p:sp>
        <p:sp>
          <p:nvSpPr>
            <p:cNvPr id="4" name="Line 8"/>
            <p:cNvSpPr>
              <a:spLocks noChangeShapeType="1"/>
            </p:cNvSpPr>
            <p:nvPr/>
          </p:nvSpPr>
          <p:spPr bwMode="auto">
            <a:xfrm>
              <a:off x="274320" y="1249680"/>
              <a:ext cx="8686800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>
                <a:latin typeface="Arial" charset="0"/>
                <a:cs typeface="+mn-cs"/>
              </a:endParaRPr>
            </a:p>
          </p:txBody>
        </p:sp>
      </p:grpSp>
      <p:pic>
        <p:nvPicPr>
          <p:cNvPr id="5" name="Picture 9" descr="TF Sea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425" y="128588"/>
            <a:ext cx="94297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0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3E58F-6912-40FF-A979-F6988F6B19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E56A5-E503-4CB0-9114-ACD835DB34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8463" y="247650"/>
            <a:ext cx="2120900" cy="614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47650"/>
            <a:ext cx="6215063" cy="614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A3FDAA-1B5E-4C6E-BAA6-0F63F2172F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32C18-9985-4947-B089-295DEEB1EC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D390E-0F41-47C1-ABC2-79782C862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AC0B9-3934-45F2-BCB4-28897BAE6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23988"/>
            <a:ext cx="4165600" cy="4970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9000" y="1423988"/>
            <a:ext cx="4165600" cy="4970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A4D28-663F-4664-A0EB-13D9059E9F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63970-80FE-42CA-9FA3-199A2E68BE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F266C-7921-4123-BDB9-D0C90EFD5C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D3EEE-6811-4A13-ACF7-C7D1DF5DAC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87DBB-40A2-47B4-B1A2-52500876FE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91169-AC6B-4BAF-BC1F-9369B000A5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23963" y="247650"/>
            <a:ext cx="76454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23988"/>
            <a:ext cx="8483600" cy="497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2"/>
            <a:endParaRPr lang="en-US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72488" y="6604000"/>
            <a:ext cx="6715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pPr>
              <a:defRPr/>
            </a:pPr>
            <a:fld id="{C653AE0C-DF1A-4384-8887-0C1701824F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9" name="Group 9"/>
          <p:cNvGrpSpPr>
            <a:grpSpLocks/>
          </p:cNvGrpSpPr>
          <p:nvPr userDrawn="1"/>
        </p:nvGrpSpPr>
        <p:grpSpPr bwMode="auto">
          <a:xfrm>
            <a:off x="228600" y="1073150"/>
            <a:ext cx="8686800" cy="76200"/>
            <a:chOff x="274320" y="1173480"/>
            <a:chExt cx="8686800" cy="76200"/>
          </a:xfrm>
        </p:grpSpPr>
        <p:sp>
          <p:nvSpPr>
            <p:cNvPr id="12" name="Line 7"/>
            <p:cNvSpPr>
              <a:spLocks noChangeShapeType="1"/>
            </p:cNvSpPr>
            <p:nvPr/>
          </p:nvSpPr>
          <p:spPr bwMode="auto">
            <a:xfrm>
              <a:off x="350520" y="1173480"/>
              <a:ext cx="8534400" cy="0"/>
            </a:xfrm>
            <a:prstGeom prst="line">
              <a:avLst/>
            </a:prstGeom>
            <a:noFill/>
            <a:ln w="3175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>
                <a:latin typeface="Arial" charset="0"/>
                <a:cs typeface="+mn-cs"/>
              </a:endParaRPr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>
              <a:off x="274320" y="1249680"/>
              <a:ext cx="8686800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>
                <a:latin typeface="Arial" charset="0"/>
                <a:cs typeface="+mn-cs"/>
              </a:endParaRPr>
            </a:p>
          </p:txBody>
        </p:sp>
      </p:grpSp>
      <p:pic>
        <p:nvPicPr>
          <p:cNvPr id="2" name="Picture 18" descr="TF Seal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68275" y="157163"/>
            <a:ext cx="855663" cy="85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6" r:id="rId12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0066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0066"/>
          </a:solidFill>
          <a:latin typeface="Arial" charset="0"/>
          <a:cs typeface="Times New Roman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0066"/>
          </a:solidFill>
          <a:latin typeface="Arial" charset="0"/>
          <a:cs typeface="Times New Roman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0066"/>
          </a:solidFill>
          <a:latin typeface="Arial" charset="0"/>
          <a:cs typeface="Times New Roman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0066"/>
          </a:solidFill>
          <a:latin typeface="Arial" charset="0"/>
          <a:cs typeface="Times New Roman" pitchFamily="18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 i="1">
          <a:solidFill>
            <a:srgbClr val="000066"/>
          </a:solidFill>
          <a:latin typeface="Arial" charset="0"/>
          <a:cs typeface="Times New Roman" pitchFamily="18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 i="1">
          <a:solidFill>
            <a:srgbClr val="000066"/>
          </a:solidFill>
          <a:latin typeface="Arial" charset="0"/>
          <a:cs typeface="Times New Roman" pitchFamily="18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 i="1">
          <a:solidFill>
            <a:srgbClr val="000066"/>
          </a:solidFill>
          <a:latin typeface="Arial" charset="0"/>
          <a:cs typeface="Times New Roman" pitchFamily="18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 i="1">
          <a:solidFill>
            <a:srgbClr val="000066"/>
          </a:solidFill>
          <a:latin typeface="Arial" charset="0"/>
          <a:cs typeface="Times New Roman" pitchFamily="18" charset="0"/>
        </a:defRPr>
      </a:lvl9pPr>
    </p:titleStyle>
    <p:bodyStyle>
      <a:lvl1pPr marL="290513" indent="-290513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30238" indent="-2254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20000"/>
        <a:buChar char="•"/>
        <a:defRPr sz="1600" b="1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-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-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-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-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-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9"/>
          <p:cNvGrpSpPr>
            <a:grpSpLocks/>
          </p:cNvGrpSpPr>
          <p:nvPr/>
        </p:nvGrpSpPr>
        <p:grpSpPr bwMode="auto">
          <a:xfrm>
            <a:off x="228600" y="1311275"/>
            <a:ext cx="8686800" cy="76200"/>
            <a:chOff x="274320" y="1173480"/>
            <a:chExt cx="8686800" cy="76200"/>
          </a:xfrm>
        </p:grpSpPr>
        <p:sp>
          <p:nvSpPr>
            <p:cNvPr id="12" name="Line 7"/>
            <p:cNvSpPr>
              <a:spLocks noChangeShapeType="1"/>
            </p:cNvSpPr>
            <p:nvPr/>
          </p:nvSpPr>
          <p:spPr bwMode="auto">
            <a:xfrm>
              <a:off x="350520" y="1173480"/>
              <a:ext cx="8534400" cy="0"/>
            </a:xfrm>
            <a:prstGeom prst="line">
              <a:avLst/>
            </a:prstGeom>
            <a:noFill/>
            <a:ln w="3175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>
                <a:latin typeface="Arial" charset="0"/>
                <a:cs typeface="+mn-cs"/>
              </a:endParaRPr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>
              <a:off x="274320" y="1249680"/>
              <a:ext cx="8686800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>
                <a:latin typeface="Arial" charset="0"/>
                <a:cs typeface="+mn-cs"/>
              </a:endParaRPr>
            </a:p>
          </p:txBody>
        </p:sp>
      </p:grp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150813" y="6446838"/>
            <a:ext cx="10810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sz="1200" b="1" dirty="0">
                <a:solidFill>
                  <a:srgbClr val="00CC00"/>
                </a:solidFill>
                <a:latin typeface="+mn-lt"/>
              </a:rPr>
              <a:t>Unclassified</a:t>
            </a:r>
          </a:p>
        </p:txBody>
      </p:sp>
      <p:pic>
        <p:nvPicPr>
          <p:cNvPr id="4100" name="Picture 10" descr="TF Se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2087563"/>
            <a:ext cx="2133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Title 1"/>
          <p:cNvSpPr>
            <a:spLocks/>
          </p:cNvSpPr>
          <p:nvPr/>
        </p:nvSpPr>
        <p:spPr bwMode="auto">
          <a:xfrm>
            <a:off x="495300" y="269875"/>
            <a:ext cx="8153400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 b="1" dirty="0" smtClean="0">
                <a:latin typeface="Arial" charset="0"/>
              </a:rPr>
              <a:t>PRD Management</a:t>
            </a:r>
            <a:endParaRPr lang="en-US" b="1" dirty="0">
              <a:latin typeface="Arial" charset="0"/>
            </a:endParaRPr>
          </a:p>
        </p:txBody>
      </p:sp>
      <p:sp>
        <p:nvSpPr>
          <p:cNvPr id="4102" name="Subtitle 2"/>
          <p:cNvSpPr>
            <a:spLocks/>
          </p:cNvSpPr>
          <p:nvPr/>
        </p:nvSpPr>
        <p:spPr bwMode="auto">
          <a:xfrm>
            <a:off x="0" y="4699000"/>
            <a:ext cx="914400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1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20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D46A3-D7E0-4F76-B93A-3946CA6BB20E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2531" name="Rectangle 2" descr="Outlined diamond"/>
          <p:cNvSpPr>
            <a:spLocks noChangeArrowheads="1"/>
          </p:cNvSpPr>
          <p:nvPr/>
        </p:nvSpPr>
        <p:spPr bwMode="auto">
          <a:xfrm>
            <a:off x="5526088" y="2554288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22532" name="Rectangle 3" descr="Outlined diamond"/>
          <p:cNvSpPr>
            <a:spLocks noChangeArrowheads="1"/>
          </p:cNvSpPr>
          <p:nvPr/>
        </p:nvSpPr>
        <p:spPr bwMode="auto">
          <a:xfrm>
            <a:off x="5516563" y="2709863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22533" name="Rectangle 4" descr="Outlined diamond"/>
          <p:cNvSpPr>
            <a:spLocks noChangeArrowheads="1"/>
          </p:cNvSpPr>
          <p:nvPr/>
        </p:nvSpPr>
        <p:spPr bwMode="auto">
          <a:xfrm>
            <a:off x="5527675" y="2865438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22534" name="Rectangle 5"/>
          <p:cNvSpPr>
            <a:spLocks noChangeArrowheads="1"/>
          </p:cNvSpPr>
          <p:nvPr/>
        </p:nvSpPr>
        <p:spPr bwMode="auto">
          <a:xfrm>
            <a:off x="5508625" y="4427538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22535" name="Rectangle 6"/>
          <p:cNvSpPr>
            <a:spLocks noChangeArrowheads="1"/>
          </p:cNvSpPr>
          <p:nvPr/>
        </p:nvSpPr>
        <p:spPr bwMode="auto">
          <a:xfrm>
            <a:off x="5505450" y="4583113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22536" name="Text Box 7"/>
          <p:cNvSpPr txBox="1">
            <a:spLocks noChangeArrowheads="1"/>
          </p:cNvSpPr>
          <p:nvPr/>
        </p:nvSpPr>
        <p:spPr bwMode="auto">
          <a:xfrm>
            <a:off x="1095375" y="361950"/>
            <a:ext cx="78200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Arial" charset="0"/>
                <a:cs typeface="Courier New" pitchFamily="49" charset="0"/>
              </a:rPr>
              <a:t>PROJECTED ROTATION </a:t>
            </a:r>
            <a:r>
              <a:rPr lang="en-US" sz="2800" b="1" dirty="0" smtClean="0">
                <a:latin typeface="Arial" charset="0"/>
                <a:cs typeface="Courier New" pitchFamily="49" charset="0"/>
              </a:rPr>
              <a:t>DATE (PRD</a:t>
            </a:r>
            <a:r>
              <a:rPr lang="en-US" sz="2800" b="1" dirty="0">
                <a:latin typeface="Arial" charset="0"/>
                <a:cs typeface="Courier New" pitchFamily="49" charset="0"/>
              </a:rPr>
              <a:t>)</a:t>
            </a:r>
          </a:p>
          <a:p>
            <a:pPr algn="ctr"/>
            <a:endParaRPr lang="en-US" sz="2800" b="1" dirty="0">
              <a:latin typeface="Arial" charset="0"/>
              <a:cs typeface="Courier New" pitchFamily="49" charset="0"/>
            </a:endParaRPr>
          </a:p>
        </p:txBody>
      </p:sp>
      <p:sp>
        <p:nvSpPr>
          <p:cNvPr id="22537" name="Rectangle 8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3505200"/>
          </a:xfrm>
        </p:spPr>
        <p:txBody>
          <a:bodyPr/>
          <a:lstStyle/>
          <a:p>
            <a:pPr algn="l" eaLnBrk="1" hangingPunct="1"/>
            <a:r>
              <a:rPr lang="en-US" sz="4000" smtClean="0"/>
              <a:t/>
            </a:r>
            <a:br>
              <a:rPr lang="en-US" sz="4000" smtClean="0"/>
            </a:br>
            <a:endParaRPr lang="en-US" sz="4000" smtClean="0"/>
          </a:p>
        </p:txBody>
      </p:sp>
      <p:sp>
        <p:nvSpPr>
          <p:cNvPr id="22538" name="Rectangle 9"/>
          <p:cNvSpPr>
            <a:spLocks noChangeArrowheads="1"/>
          </p:cNvSpPr>
          <p:nvPr/>
        </p:nvSpPr>
        <p:spPr bwMode="auto">
          <a:xfrm>
            <a:off x="449263" y="1739900"/>
            <a:ext cx="8570912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None/>
            </a:pPr>
            <a:endParaRPr lang="en-US" sz="1800" b="1" dirty="0">
              <a:solidFill>
                <a:srgbClr val="31314B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Arial" charset="0"/>
                <a:cs typeface="Courier New" pitchFamily="49" charset="0"/>
              </a:rPr>
              <a:t>References:</a:t>
            </a:r>
            <a:r>
              <a:rPr lang="en-US" dirty="0" smtClean="0">
                <a:latin typeface="Arial" charset="0"/>
                <a:cs typeface="Courier New" pitchFamily="49" charset="0"/>
              </a:rPr>
              <a:t>  </a:t>
            </a:r>
            <a:endParaRPr lang="en-US" dirty="0">
              <a:latin typeface="Arial" charset="0"/>
              <a:cs typeface="Courier New" pitchFamily="49" charset="0"/>
            </a:endParaRPr>
          </a:p>
          <a:p>
            <a:endParaRPr lang="en-US" dirty="0">
              <a:solidFill>
                <a:srgbClr val="31314B"/>
              </a:solidFill>
              <a:latin typeface="Arial" charset="0"/>
            </a:endParaRPr>
          </a:p>
          <a:p>
            <a:r>
              <a:rPr lang="en-US" dirty="0">
                <a:latin typeface="Arial" charset="0"/>
                <a:cs typeface="Courier New" pitchFamily="49" charset="0"/>
              </a:rPr>
              <a:t>- </a:t>
            </a:r>
            <a:r>
              <a:rPr lang="en-US" dirty="0" err="1">
                <a:latin typeface="Arial" charset="0"/>
                <a:cs typeface="Courier New" pitchFamily="49" charset="0"/>
              </a:rPr>
              <a:t>MILPERSMAN</a:t>
            </a:r>
            <a:r>
              <a:rPr lang="en-US" dirty="0">
                <a:latin typeface="Arial" charset="0"/>
                <a:cs typeface="Courier New" pitchFamily="49" charset="0"/>
              </a:rPr>
              <a:t> 1306-104</a:t>
            </a:r>
          </a:p>
          <a:p>
            <a:pPr>
              <a:buFontTx/>
              <a:buChar char="•"/>
            </a:pPr>
            <a:endParaRPr lang="en-US" dirty="0">
              <a:latin typeface="Arial" charset="0"/>
              <a:cs typeface="Courier New" pitchFamily="49" charset="0"/>
            </a:endParaRPr>
          </a:p>
          <a:p>
            <a:r>
              <a:rPr lang="en-US" dirty="0">
                <a:latin typeface="Arial" charset="0"/>
                <a:cs typeface="Courier New" pitchFamily="49" charset="0"/>
              </a:rPr>
              <a:t>- COMFLTFORCOM/COMNAVPERSCOMINST </a:t>
            </a:r>
            <a:r>
              <a:rPr lang="en-US" dirty="0" smtClean="0">
                <a:latin typeface="Arial" charset="0"/>
                <a:cs typeface="Courier New" pitchFamily="49" charset="0"/>
              </a:rPr>
              <a:t>1300.1 series</a:t>
            </a:r>
            <a:endParaRPr lang="en-US" dirty="0">
              <a:latin typeface="Arial" charset="0"/>
              <a:cs typeface="Courier New" pitchFamily="49" charset="0"/>
            </a:endParaRPr>
          </a:p>
          <a:p>
            <a:pPr>
              <a:buFontTx/>
              <a:buChar char="-"/>
            </a:pPr>
            <a:endParaRPr lang="en-US" dirty="0">
              <a:latin typeface="Arial" charset="0"/>
              <a:cs typeface="Courier New" pitchFamily="49" charset="0"/>
            </a:endParaRPr>
          </a:p>
          <a:p>
            <a:pPr marL="342900" indent="-342900">
              <a:buFontTx/>
              <a:buChar char="-"/>
            </a:pPr>
            <a:r>
              <a:rPr lang="en-US" dirty="0" smtClean="0">
                <a:latin typeface="Arial" charset="0"/>
                <a:cs typeface="Courier New" pitchFamily="49" charset="0"/>
              </a:rPr>
              <a:t>NAVADMIN 361/12 (REGNAV SEA SHORE FLOW)</a:t>
            </a:r>
          </a:p>
          <a:p>
            <a:pPr marL="342900" indent="-342900">
              <a:buFontTx/>
              <a:buChar char="-"/>
            </a:pPr>
            <a:endParaRPr lang="en-US" dirty="0">
              <a:latin typeface="Arial" charset="0"/>
              <a:cs typeface="Courier New" pitchFamily="49" charset="0"/>
            </a:endParaRPr>
          </a:p>
          <a:p>
            <a:pPr marL="342900" indent="-342900">
              <a:buFontTx/>
              <a:buChar char="-"/>
            </a:pPr>
            <a:r>
              <a:rPr lang="en-US" dirty="0" smtClean="0">
                <a:latin typeface="Arial" charset="0"/>
                <a:cs typeface="Courier New" pitchFamily="49" charset="0"/>
              </a:rPr>
              <a:t>NAVADMIN 395/02 (FTS SEA SHORE ROTATION)</a:t>
            </a:r>
            <a:endParaRPr lang="en-US" dirty="0">
              <a:latin typeface="Arial" charset="0"/>
              <a:cs typeface="Courier New" pitchFamily="49" charset="0"/>
            </a:endParaRPr>
          </a:p>
          <a:p>
            <a:pPr lvl="1">
              <a:spcBef>
                <a:spcPct val="20000"/>
              </a:spcBef>
              <a:buFontTx/>
              <a:buChar char="–"/>
            </a:pPr>
            <a:endParaRPr lang="en-US" sz="2000" b="1" dirty="0">
              <a:latin typeface="Arial" charset="0"/>
              <a:cs typeface="Courier New" pitchFamily="49" charset="0"/>
            </a:endParaRPr>
          </a:p>
          <a:p>
            <a:pPr lvl="1">
              <a:spcBef>
                <a:spcPct val="20000"/>
              </a:spcBef>
            </a:pPr>
            <a:endParaRPr lang="en-US" sz="2000" b="1" dirty="0">
              <a:latin typeface="Arial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B1CEB7-0476-4182-BF46-3CA8F8D97220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3555" name="Rectangle 2" descr="Outlined diamond"/>
          <p:cNvSpPr>
            <a:spLocks noChangeArrowheads="1"/>
          </p:cNvSpPr>
          <p:nvPr/>
        </p:nvSpPr>
        <p:spPr bwMode="auto">
          <a:xfrm>
            <a:off x="5526088" y="2554288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23556" name="Rectangle 3" descr="Outlined diamond"/>
          <p:cNvSpPr>
            <a:spLocks noChangeArrowheads="1"/>
          </p:cNvSpPr>
          <p:nvPr/>
        </p:nvSpPr>
        <p:spPr bwMode="auto">
          <a:xfrm>
            <a:off x="5516563" y="2709863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23557" name="Rectangle 4" descr="Outlined diamond"/>
          <p:cNvSpPr>
            <a:spLocks noChangeArrowheads="1"/>
          </p:cNvSpPr>
          <p:nvPr/>
        </p:nvSpPr>
        <p:spPr bwMode="auto">
          <a:xfrm>
            <a:off x="5527675" y="2865438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23558" name="Rectangle 5"/>
          <p:cNvSpPr>
            <a:spLocks noChangeArrowheads="1"/>
          </p:cNvSpPr>
          <p:nvPr/>
        </p:nvSpPr>
        <p:spPr bwMode="auto">
          <a:xfrm>
            <a:off x="5508625" y="4427538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23559" name="Rectangle 6"/>
          <p:cNvSpPr>
            <a:spLocks noChangeArrowheads="1"/>
          </p:cNvSpPr>
          <p:nvPr/>
        </p:nvSpPr>
        <p:spPr bwMode="auto">
          <a:xfrm>
            <a:off x="5505450" y="4583113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23560" name="Text Box 7"/>
          <p:cNvSpPr txBox="1">
            <a:spLocks noChangeArrowheads="1"/>
          </p:cNvSpPr>
          <p:nvPr/>
        </p:nvSpPr>
        <p:spPr bwMode="auto">
          <a:xfrm>
            <a:off x="1504949" y="304800"/>
            <a:ext cx="67532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Arial" charset="0"/>
                <a:cs typeface="Courier New" pitchFamily="49" charset="0"/>
              </a:rPr>
              <a:t>PRD INITIAL </a:t>
            </a:r>
            <a:r>
              <a:rPr lang="en-US" sz="2800" b="1" dirty="0" smtClean="0">
                <a:latin typeface="Arial" charset="0"/>
                <a:cs typeface="Courier New" pitchFamily="49" charset="0"/>
              </a:rPr>
              <a:t>ESTABLISHMENT</a:t>
            </a:r>
            <a:endParaRPr lang="en-US" sz="2800" b="1" dirty="0">
              <a:latin typeface="Arial" charset="0"/>
              <a:cs typeface="Courier New" pitchFamily="49" charset="0"/>
            </a:endParaRP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377825" y="1328738"/>
            <a:ext cx="8432800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en-US" sz="2000" dirty="0" smtClean="0">
                <a:latin typeface="Arial" charset="0"/>
                <a:cs typeface="Courier New" pitchFamily="49" charset="0"/>
              </a:rPr>
              <a:t> </a:t>
            </a:r>
            <a:r>
              <a:rPr lang="en-US" sz="2200" dirty="0" smtClean="0">
                <a:latin typeface="Arial" charset="0"/>
                <a:cs typeface="Courier New" pitchFamily="49" charset="0"/>
              </a:rPr>
              <a:t>Assigned by NPC Detailer per Sea-Shore </a:t>
            </a:r>
            <a:r>
              <a:rPr lang="en-US" sz="2200" dirty="0" smtClean="0">
                <a:latin typeface="Arial" charset="0"/>
                <a:cs typeface="Courier New" pitchFamily="49" charset="0"/>
              </a:rPr>
              <a:t>Flow/Rotation </a:t>
            </a:r>
            <a:r>
              <a:rPr lang="en-US" sz="2200" dirty="0" smtClean="0">
                <a:latin typeface="Arial" charset="0"/>
                <a:cs typeface="Courier New" pitchFamily="49" charset="0"/>
              </a:rPr>
              <a:t>when writing Permanent Change of Station (PCS) orders</a:t>
            </a:r>
          </a:p>
          <a:p>
            <a:pPr>
              <a:buFontTx/>
              <a:buChar char="-"/>
            </a:pPr>
            <a:endParaRPr lang="en-US" sz="2200" dirty="0">
              <a:latin typeface="Arial" charset="0"/>
              <a:cs typeface="Courier New" pitchFamily="49" charset="0"/>
            </a:endParaRPr>
          </a:p>
          <a:p>
            <a:pPr>
              <a:buFontTx/>
              <a:buChar char="-"/>
            </a:pPr>
            <a:r>
              <a:rPr lang="en-US" sz="2200" dirty="0" smtClean="0">
                <a:latin typeface="Arial" charset="0"/>
                <a:cs typeface="Courier New" pitchFamily="49" charset="0"/>
              </a:rPr>
              <a:t> PRD will not normally be changed once established, unless there is a change made to the sea/shore tour length for an entire community</a:t>
            </a:r>
          </a:p>
          <a:p>
            <a:pPr>
              <a:buFontTx/>
              <a:buChar char="-"/>
            </a:pPr>
            <a:endParaRPr lang="en-US" sz="2200" dirty="0">
              <a:latin typeface="Arial" charset="0"/>
              <a:cs typeface="Courier New" pitchFamily="49" charset="0"/>
            </a:endParaRPr>
          </a:p>
          <a:p>
            <a:r>
              <a:rPr lang="en-US" sz="2200" dirty="0" smtClean="0">
                <a:latin typeface="Arial" charset="0"/>
                <a:cs typeface="Courier New" pitchFamily="49" charset="0"/>
              </a:rPr>
              <a:t>- All </a:t>
            </a:r>
            <a:r>
              <a:rPr lang="en-US" sz="2200" dirty="0" err="1" smtClean="0">
                <a:latin typeface="Arial" charset="0"/>
                <a:cs typeface="Courier New" pitchFamily="49" charset="0"/>
              </a:rPr>
              <a:t>PRDs</a:t>
            </a:r>
            <a:r>
              <a:rPr lang="en-US" sz="2200" dirty="0" smtClean="0">
                <a:latin typeface="Arial" charset="0"/>
                <a:cs typeface="Courier New" pitchFamily="49" charset="0"/>
              </a:rPr>
              <a:t> are based upon distribution rates/</a:t>
            </a:r>
            <a:r>
              <a:rPr lang="en-US" sz="2200" dirty="0" err="1" smtClean="0">
                <a:latin typeface="Arial" charset="0"/>
                <a:cs typeface="Courier New" pitchFamily="49" charset="0"/>
              </a:rPr>
              <a:t>NECs</a:t>
            </a:r>
            <a:r>
              <a:rPr lang="en-US" sz="2200" dirty="0" smtClean="0">
                <a:latin typeface="Arial" charset="0"/>
                <a:cs typeface="Courier New" pitchFamily="49" charset="0"/>
              </a:rPr>
              <a:t>, except for overseas areas, which are based on DOD requirements, and spouse collocation assignments</a:t>
            </a:r>
            <a:endParaRPr lang="en-US" sz="2200" dirty="0">
              <a:latin typeface="Arial" charset="0"/>
              <a:cs typeface="Courier New" pitchFamily="49" charset="0"/>
            </a:endParaRPr>
          </a:p>
          <a:p>
            <a:pPr>
              <a:buFontTx/>
              <a:buChar char="-"/>
            </a:pPr>
            <a:endParaRPr lang="en-US" sz="2200" dirty="0">
              <a:latin typeface="Arial" charset="0"/>
              <a:cs typeface="Courier New" pitchFamily="49" charset="0"/>
            </a:endParaRPr>
          </a:p>
          <a:p>
            <a:pPr>
              <a:buFontTx/>
              <a:buChar char="-"/>
            </a:pPr>
            <a:r>
              <a:rPr lang="en-US" sz="2200" dirty="0" smtClean="0">
                <a:latin typeface="Arial" charset="0"/>
                <a:cs typeface="Courier New" pitchFamily="49" charset="0"/>
              </a:rPr>
              <a:t> </a:t>
            </a:r>
            <a:r>
              <a:rPr lang="en-US" sz="2200" dirty="0" err="1" smtClean="0">
                <a:latin typeface="Arial" charset="0"/>
                <a:cs typeface="Courier New" pitchFamily="49" charset="0"/>
              </a:rPr>
              <a:t>PRD</a:t>
            </a:r>
            <a:r>
              <a:rPr lang="en-US" sz="2200" dirty="0" smtClean="0">
                <a:latin typeface="Arial" charset="0"/>
                <a:cs typeface="Courier New" pitchFamily="49" charset="0"/>
              </a:rPr>
              <a:t> is determined without regard to </a:t>
            </a:r>
            <a:r>
              <a:rPr lang="en-US" sz="2200" dirty="0" err="1" smtClean="0">
                <a:latin typeface="Arial" charset="0"/>
                <a:cs typeface="Courier New" pitchFamily="49" charset="0"/>
              </a:rPr>
              <a:t>OBLISERV</a:t>
            </a:r>
            <a:r>
              <a:rPr lang="en-US" sz="2200" dirty="0" smtClean="0">
                <a:latin typeface="Arial" charset="0"/>
                <a:cs typeface="Courier New" pitchFamily="49" charset="0"/>
              </a:rPr>
              <a:t>, except for an overseas tour </a:t>
            </a:r>
          </a:p>
          <a:p>
            <a:pPr>
              <a:buFontTx/>
              <a:buChar char="-"/>
            </a:pPr>
            <a:endParaRPr lang="en-US" sz="2200" dirty="0">
              <a:latin typeface="Arial" charset="0"/>
              <a:cs typeface="Courier New" pitchFamily="49" charset="0"/>
            </a:endParaRPr>
          </a:p>
          <a:p>
            <a:r>
              <a:rPr lang="en-US" sz="2200" dirty="0" smtClean="0">
                <a:latin typeface="Arial" charset="0"/>
                <a:cs typeface="Courier New" pitchFamily="49" charset="0"/>
              </a:rPr>
              <a:t>- Estimated Date of Loss Navy (EDLN) date will override the PRD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112086-A71C-4E9A-B0F4-611387A909CC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25603" name="Rectangle 2" descr="Outlined diamond"/>
          <p:cNvSpPr>
            <a:spLocks noChangeArrowheads="1"/>
          </p:cNvSpPr>
          <p:nvPr/>
        </p:nvSpPr>
        <p:spPr bwMode="auto">
          <a:xfrm>
            <a:off x="5526088" y="2554288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25604" name="Rectangle 3" descr="Outlined diamond"/>
          <p:cNvSpPr>
            <a:spLocks noChangeArrowheads="1"/>
          </p:cNvSpPr>
          <p:nvPr/>
        </p:nvSpPr>
        <p:spPr bwMode="auto">
          <a:xfrm>
            <a:off x="5516563" y="2709863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25605" name="Rectangle 4" descr="Outlined diamond"/>
          <p:cNvSpPr>
            <a:spLocks noChangeArrowheads="1"/>
          </p:cNvSpPr>
          <p:nvPr/>
        </p:nvSpPr>
        <p:spPr bwMode="auto">
          <a:xfrm>
            <a:off x="5527675" y="2865438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25606" name="Rectangle 5"/>
          <p:cNvSpPr>
            <a:spLocks noChangeArrowheads="1"/>
          </p:cNvSpPr>
          <p:nvPr/>
        </p:nvSpPr>
        <p:spPr bwMode="auto">
          <a:xfrm>
            <a:off x="5508625" y="4427538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25607" name="Rectangle 6"/>
          <p:cNvSpPr>
            <a:spLocks noChangeArrowheads="1"/>
          </p:cNvSpPr>
          <p:nvPr/>
        </p:nvSpPr>
        <p:spPr bwMode="auto">
          <a:xfrm>
            <a:off x="5505450" y="4583113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25608" name="Text Box 7"/>
          <p:cNvSpPr txBox="1">
            <a:spLocks noChangeArrowheads="1"/>
          </p:cNvSpPr>
          <p:nvPr/>
        </p:nvSpPr>
        <p:spPr bwMode="auto">
          <a:xfrm>
            <a:off x="1649413" y="0"/>
            <a:ext cx="6275387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dirty="0">
                <a:latin typeface="Arial" charset="0"/>
              </a:rPr>
              <a:t>FIRST TERM</a:t>
            </a:r>
          </a:p>
          <a:p>
            <a:pPr algn="ctr"/>
            <a:r>
              <a:rPr lang="en-US" sz="2800" b="1" dirty="0">
                <a:latin typeface="Arial" charset="0"/>
              </a:rPr>
              <a:t> ASSIGNMENT POLICY</a:t>
            </a:r>
            <a:endParaRPr lang="en-US" b="1" dirty="0">
              <a:latin typeface="Arial" charset="0"/>
              <a:cs typeface="Courier New" pitchFamily="49" charset="0"/>
            </a:endParaRP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465138" y="1406525"/>
            <a:ext cx="8156575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 err="1">
                <a:latin typeface="Arial" charset="0"/>
              </a:rPr>
              <a:t>MILPERSMAN</a:t>
            </a:r>
            <a:r>
              <a:rPr lang="en-US" b="1" dirty="0">
                <a:latin typeface="Arial" charset="0"/>
              </a:rPr>
              <a:t> 1306-126 </a:t>
            </a:r>
            <a:endParaRPr lang="en-US" b="1" dirty="0" smtClean="0">
              <a:latin typeface="Arial" charset="0"/>
            </a:endParaRPr>
          </a:p>
          <a:p>
            <a:endParaRPr lang="en-US" b="1" dirty="0" smtClean="0">
              <a:latin typeface="Arial" charset="0"/>
            </a:endParaRPr>
          </a:p>
          <a:p>
            <a:pPr>
              <a:buFontTx/>
              <a:buChar char="-"/>
            </a:pPr>
            <a:r>
              <a:rPr lang="en-US" b="1" dirty="0" smtClean="0">
                <a:latin typeface="Arial" charset="0"/>
              </a:rPr>
              <a:t>“</a:t>
            </a:r>
            <a:r>
              <a:rPr lang="en-US" dirty="0" smtClean="0">
                <a:latin typeface="Arial" charset="0"/>
              </a:rPr>
              <a:t>Designated” personnel will generally be assigned:</a:t>
            </a:r>
          </a:p>
          <a:p>
            <a:pPr lvl="1">
              <a:buFontTx/>
              <a:buChar char="-"/>
            </a:pPr>
            <a:r>
              <a:rPr lang="en-US" dirty="0" smtClean="0">
                <a:latin typeface="Arial" charset="0"/>
              </a:rPr>
              <a:t> 24 months if initial assignment is to CONUS shore duty</a:t>
            </a:r>
          </a:p>
          <a:p>
            <a:pPr lvl="1">
              <a:buFontTx/>
              <a:buChar char="-"/>
            </a:pPr>
            <a:r>
              <a:rPr lang="en-US" dirty="0" smtClean="0">
                <a:latin typeface="Arial" charset="0"/>
              </a:rPr>
              <a:t> Prescribed Sea Tour (PST) if </a:t>
            </a:r>
            <a:r>
              <a:rPr lang="en-US" dirty="0" err="1" smtClean="0">
                <a:latin typeface="Arial" charset="0"/>
              </a:rPr>
              <a:t>CONUS</a:t>
            </a:r>
            <a:r>
              <a:rPr lang="en-US" dirty="0" smtClean="0">
                <a:latin typeface="Arial" charset="0"/>
              </a:rPr>
              <a:t> sea duty</a:t>
            </a:r>
          </a:p>
          <a:p>
            <a:pPr lvl="1">
              <a:buFontTx/>
              <a:buChar char="-"/>
            </a:pPr>
            <a:r>
              <a:rPr lang="en-US" dirty="0" smtClean="0">
                <a:latin typeface="Arial" charset="0"/>
              </a:rPr>
              <a:t> 36 months/accompanied tour length if </a:t>
            </a:r>
            <a:r>
              <a:rPr lang="en-US" dirty="0" err="1" smtClean="0">
                <a:latin typeface="Arial" charset="0"/>
              </a:rPr>
              <a:t>OCONUS</a:t>
            </a:r>
            <a:r>
              <a:rPr lang="en-US" dirty="0" smtClean="0">
                <a:latin typeface="Arial" charset="0"/>
              </a:rPr>
              <a:t> 	</a:t>
            </a:r>
          </a:p>
          <a:p>
            <a:endParaRPr lang="en-US" dirty="0" smtClean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- PACT sailors will normally be assigned a 24 month tour length regardless of location or type duty.  If designated (via rating exam or RED) during initial tour, PRD will be adjusted to the full PST for that rating</a:t>
            </a:r>
          </a:p>
          <a:p>
            <a:pPr lvl="1">
              <a:buFontTx/>
              <a:buChar char="-"/>
            </a:pPr>
            <a:endParaRPr lang="en-US" dirty="0">
              <a:latin typeface="Arial" charset="0"/>
            </a:endParaRPr>
          </a:p>
          <a:p>
            <a:endParaRPr lang="en-US" sz="2000" dirty="0">
              <a:latin typeface="Arial" charset="0"/>
              <a:cs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0B8AB2-4871-4F7B-ACFB-1912AB1FBFAE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24579" name="Rectangle 2" descr="Outlined diamond"/>
          <p:cNvSpPr>
            <a:spLocks noChangeArrowheads="1"/>
          </p:cNvSpPr>
          <p:nvPr/>
        </p:nvSpPr>
        <p:spPr bwMode="auto">
          <a:xfrm>
            <a:off x="5526088" y="2554288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24580" name="Rectangle 3" descr="Outlined diamond"/>
          <p:cNvSpPr>
            <a:spLocks noChangeArrowheads="1"/>
          </p:cNvSpPr>
          <p:nvPr/>
        </p:nvSpPr>
        <p:spPr bwMode="auto">
          <a:xfrm>
            <a:off x="5516563" y="2709863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24581" name="Rectangle 4" descr="Outlined diamond"/>
          <p:cNvSpPr>
            <a:spLocks noChangeArrowheads="1"/>
          </p:cNvSpPr>
          <p:nvPr/>
        </p:nvSpPr>
        <p:spPr bwMode="auto">
          <a:xfrm>
            <a:off x="5527675" y="2865438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24582" name="Rectangle 5"/>
          <p:cNvSpPr>
            <a:spLocks noChangeArrowheads="1"/>
          </p:cNvSpPr>
          <p:nvPr/>
        </p:nvSpPr>
        <p:spPr bwMode="auto">
          <a:xfrm>
            <a:off x="5508625" y="4427538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24583" name="Rectangle 6"/>
          <p:cNvSpPr>
            <a:spLocks noChangeArrowheads="1"/>
          </p:cNvSpPr>
          <p:nvPr/>
        </p:nvSpPr>
        <p:spPr bwMode="auto">
          <a:xfrm>
            <a:off x="5505450" y="4583113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24584" name="Text Box 7"/>
          <p:cNvSpPr txBox="1">
            <a:spLocks noChangeArrowheads="1"/>
          </p:cNvSpPr>
          <p:nvPr/>
        </p:nvSpPr>
        <p:spPr bwMode="auto">
          <a:xfrm>
            <a:off x="1533525" y="0"/>
            <a:ext cx="6705599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en-US" sz="2800" b="1" dirty="0">
              <a:latin typeface="Arial" charset="0"/>
              <a:cs typeface="Courier New" pitchFamily="49" charset="0"/>
            </a:endParaRPr>
          </a:p>
          <a:p>
            <a:pPr algn="ctr"/>
            <a:r>
              <a:rPr lang="en-US" sz="2800" b="1" dirty="0" smtClean="0">
                <a:latin typeface="Arial" charset="0"/>
                <a:cs typeface="Courier New" pitchFamily="49" charset="0"/>
              </a:rPr>
              <a:t>COMMAND PRD VERIFICATION</a:t>
            </a:r>
            <a:endParaRPr lang="en-US" sz="2800" b="1" dirty="0">
              <a:latin typeface="Arial" charset="0"/>
              <a:cs typeface="Courier New" pitchFamily="49" charset="0"/>
            </a:endParaRPr>
          </a:p>
          <a:p>
            <a:pPr algn="ctr"/>
            <a:endParaRPr lang="en-US" sz="2800" b="1" dirty="0">
              <a:latin typeface="Arial" charset="0"/>
              <a:cs typeface="Courier New" pitchFamily="49" charset="0"/>
            </a:endParaRP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449263" y="1739900"/>
            <a:ext cx="821531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0B0B11"/>
                </a:solidFill>
                <a:latin typeface="Arial" charset="0"/>
                <a:cs typeface="Courier New" pitchFamily="49" charset="0"/>
              </a:rPr>
              <a:t>- PRD verification is the responsibility of the both the transferring and receiving command</a:t>
            </a:r>
          </a:p>
          <a:p>
            <a:endParaRPr lang="en-US" dirty="0" smtClean="0">
              <a:solidFill>
                <a:srgbClr val="0B0B11"/>
              </a:solidFill>
              <a:latin typeface="Arial" charset="0"/>
              <a:cs typeface="Courier New" pitchFamily="49" charset="0"/>
            </a:endParaRPr>
          </a:p>
          <a:p>
            <a:r>
              <a:rPr lang="en-US" dirty="0" smtClean="0">
                <a:solidFill>
                  <a:srgbClr val="0B0B11"/>
                </a:solidFill>
                <a:latin typeface="Arial" charset="0"/>
                <a:cs typeface="Courier New" pitchFamily="49" charset="0"/>
              </a:rPr>
              <a:t>- A member’s assigned PRD should be reviewed in conjunction with:</a:t>
            </a:r>
          </a:p>
          <a:p>
            <a:pPr lvl="2">
              <a:buFontTx/>
              <a:buChar char="-"/>
            </a:pPr>
            <a:r>
              <a:rPr lang="en-US" dirty="0" smtClean="0">
                <a:solidFill>
                  <a:srgbClr val="0B0B11"/>
                </a:solidFill>
                <a:latin typeface="Arial" charset="0"/>
                <a:cs typeface="Courier New" pitchFamily="49" charset="0"/>
              </a:rPr>
              <a:t> Career Development Boards</a:t>
            </a:r>
          </a:p>
          <a:p>
            <a:pPr lvl="2">
              <a:buFontTx/>
              <a:buChar char="-"/>
            </a:pPr>
            <a:r>
              <a:rPr lang="en-US" dirty="0" smtClean="0">
                <a:solidFill>
                  <a:srgbClr val="0B0B11"/>
                </a:solidFill>
                <a:latin typeface="Arial" charset="0"/>
                <a:cs typeface="Courier New" pitchFamily="49" charset="0"/>
              </a:rPr>
              <a:t> Command conduct of the Enlisted Distribution Verification Process (EDVP) utilizing Billet Based Distribution (BBD)</a:t>
            </a:r>
          </a:p>
          <a:p>
            <a:pPr lvl="2">
              <a:buFontTx/>
              <a:buChar char="-"/>
            </a:pPr>
            <a:r>
              <a:rPr lang="en-US" dirty="0" smtClean="0">
                <a:solidFill>
                  <a:srgbClr val="0B0B11"/>
                </a:solidFill>
                <a:latin typeface="Arial" charset="0"/>
                <a:cs typeface="Courier New" pitchFamily="49" charset="0"/>
              </a:rPr>
              <a:t> A tour length adjustment (i.e. a change from unaccompanied to accompanied)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0B8AB2-4871-4F7B-ACFB-1912AB1FBFAE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4579" name="Rectangle 2" descr="Outlined diamond"/>
          <p:cNvSpPr>
            <a:spLocks noChangeArrowheads="1"/>
          </p:cNvSpPr>
          <p:nvPr/>
        </p:nvSpPr>
        <p:spPr bwMode="auto">
          <a:xfrm>
            <a:off x="5526088" y="2554288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24580" name="Rectangle 3" descr="Outlined diamond"/>
          <p:cNvSpPr>
            <a:spLocks noChangeArrowheads="1"/>
          </p:cNvSpPr>
          <p:nvPr/>
        </p:nvSpPr>
        <p:spPr bwMode="auto">
          <a:xfrm>
            <a:off x="5516563" y="2709863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24581" name="Rectangle 4" descr="Outlined diamond"/>
          <p:cNvSpPr>
            <a:spLocks noChangeArrowheads="1"/>
          </p:cNvSpPr>
          <p:nvPr/>
        </p:nvSpPr>
        <p:spPr bwMode="auto">
          <a:xfrm>
            <a:off x="5527675" y="2865438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24582" name="Rectangle 5"/>
          <p:cNvSpPr>
            <a:spLocks noChangeArrowheads="1"/>
          </p:cNvSpPr>
          <p:nvPr/>
        </p:nvSpPr>
        <p:spPr bwMode="auto">
          <a:xfrm>
            <a:off x="5508625" y="4427538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24583" name="Rectangle 6"/>
          <p:cNvSpPr>
            <a:spLocks noChangeArrowheads="1"/>
          </p:cNvSpPr>
          <p:nvPr/>
        </p:nvSpPr>
        <p:spPr bwMode="auto">
          <a:xfrm>
            <a:off x="5505450" y="4583113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24584" name="Text Box 7"/>
          <p:cNvSpPr txBox="1">
            <a:spLocks noChangeArrowheads="1"/>
          </p:cNvSpPr>
          <p:nvPr/>
        </p:nvSpPr>
        <p:spPr bwMode="auto">
          <a:xfrm>
            <a:off x="2757488" y="0"/>
            <a:ext cx="4427537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800" b="1">
              <a:latin typeface="Arial" charset="0"/>
              <a:cs typeface="Courier New" pitchFamily="49" charset="0"/>
            </a:endParaRPr>
          </a:p>
          <a:p>
            <a:pPr algn="ctr"/>
            <a:r>
              <a:rPr lang="en-US" sz="2800" b="1">
                <a:latin typeface="Arial" charset="0"/>
                <a:cs typeface="Courier New" pitchFamily="49" charset="0"/>
              </a:rPr>
              <a:t>PRD ADJUSTMENTS</a:t>
            </a:r>
          </a:p>
          <a:p>
            <a:pPr algn="ctr"/>
            <a:endParaRPr lang="en-US" sz="2800" b="1">
              <a:latin typeface="Arial" charset="0"/>
              <a:cs typeface="Courier New" pitchFamily="49" charset="0"/>
            </a:endParaRP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449263" y="1739900"/>
            <a:ext cx="821531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0B0B11"/>
                </a:solidFill>
                <a:latin typeface="Arial" charset="0"/>
                <a:cs typeface="Courier New" pitchFamily="49" charset="0"/>
              </a:rPr>
              <a:t>- PERS-4013 Placement Coordinators will adjust </a:t>
            </a:r>
            <a:r>
              <a:rPr lang="en-US" dirty="0" err="1" smtClean="0">
                <a:solidFill>
                  <a:srgbClr val="0B0B11"/>
                </a:solidFill>
                <a:latin typeface="Arial" charset="0"/>
                <a:cs typeface="Courier New" pitchFamily="49" charset="0"/>
              </a:rPr>
              <a:t>PRDs</a:t>
            </a:r>
            <a:r>
              <a:rPr lang="en-US" dirty="0" smtClean="0">
                <a:solidFill>
                  <a:srgbClr val="0B0B11"/>
                </a:solidFill>
                <a:latin typeface="Arial" charset="0"/>
                <a:cs typeface="Courier New" pitchFamily="49" charset="0"/>
              </a:rPr>
              <a:t> when:</a:t>
            </a:r>
            <a:endParaRPr lang="en-US" dirty="0">
              <a:solidFill>
                <a:srgbClr val="0B0B11"/>
              </a:solidFill>
              <a:latin typeface="Arial" charset="0"/>
              <a:cs typeface="Courier New" pitchFamily="49" charset="0"/>
            </a:endParaRPr>
          </a:p>
          <a:p>
            <a:pPr lvl="1">
              <a:buFontTx/>
              <a:buChar char="-"/>
            </a:pPr>
            <a:r>
              <a:rPr lang="en-US" dirty="0" smtClean="0">
                <a:solidFill>
                  <a:srgbClr val="0B0B11"/>
                </a:solidFill>
                <a:latin typeface="Arial" charset="0"/>
                <a:cs typeface="Courier New" pitchFamily="49" charset="0"/>
              </a:rPr>
              <a:t> Adjustment is required to maintain command readiness (usually during PERSMAR cycle)</a:t>
            </a:r>
            <a:endParaRPr lang="en-US" dirty="0">
              <a:solidFill>
                <a:srgbClr val="0B0B11"/>
              </a:solidFill>
              <a:latin typeface="Arial" charset="0"/>
              <a:cs typeface="Courier New" pitchFamily="49" charset="0"/>
            </a:endParaRPr>
          </a:p>
          <a:p>
            <a:pPr lvl="1">
              <a:buFontTx/>
              <a:buChar char="-"/>
            </a:pPr>
            <a:r>
              <a:rPr lang="en-US" dirty="0" smtClean="0">
                <a:solidFill>
                  <a:srgbClr val="0B0B11"/>
                </a:solidFill>
                <a:latin typeface="Arial" charset="0"/>
                <a:cs typeface="Courier New" pitchFamily="49" charset="0"/>
              </a:rPr>
              <a:t> Discrepancies are identified by the Placement Coordinator during conduct of the EDVP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rgbClr val="0B0B11"/>
                </a:solidFill>
                <a:latin typeface="Arial" charset="0"/>
                <a:cs typeface="Courier New" pitchFamily="49" charset="0"/>
              </a:rPr>
              <a:t> A member’s separation intentions are validated in Career Navigator</a:t>
            </a:r>
          </a:p>
          <a:p>
            <a:endParaRPr lang="en-US" dirty="0" smtClean="0">
              <a:solidFill>
                <a:srgbClr val="0B0B11"/>
              </a:solidFill>
              <a:latin typeface="Arial" charset="0"/>
              <a:cs typeface="Courier New" pitchFamily="49" charset="0"/>
            </a:endParaRPr>
          </a:p>
          <a:p>
            <a:r>
              <a:rPr lang="en-US" dirty="0" smtClean="0">
                <a:solidFill>
                  <a:srgbClr val="0B0B11"/>
                </a:solidFill>
                <a:latin typeface="Arial" charset="0"/>
                <a:cs typeface="Courier New" pitchFamily="49" charset="0"/>
              </a:rPr>
              <a:t>- PERS-40 Detailers adjudicate PRD adjustment requests submitted via NAVPERS 1306/7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Times New Roman"/>
      </a:majorFont>
      <a:minorFont>
        <a:latin typeface="Arial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AA0EBDAAA155419E94FF70BDDA3F4A" ma:contentTypeVersion="2" ma:contentTypeDescription="Create a new document." ma:contentTypeScope="" ma:versionID="1306089787f286cb1f05b8b44272d10a">
  <xsd:schema xmlns:xsd="http://www.w3.org/2001/XMLSchema" xmlns:xs="http://www.w3.org/2001/XMLSchema" xmlns:p="http://schemas.microsoft.com/office/2006/metadata/properties" xmlns:ns1="http://schemas.microsoft.com/sharepoint/v3" xmlns:ns2="10f1aa0a-179b-49cb-8a72-3a924897e106" targetNamespace="http://schemas.microsoft.com/office/2006/metadata/properties" ma:root="true" ma:fieldsID="caf4e9299edb4fa8ee2d743c116403eb" ns1:_="" ns2:_="">
    <xsd:import namespace="http://schemas.microsoft.com/sharepoint/v3"/>
    <xsd:import namespace="10f1aa0a-179b-49cb-8a72-3a924897e106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f1aa0a-179b-49cb-8a72-3a924897e106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  <_dlc_DocId xmlns="10f1aa0a-179b-49cb-8a72-3a924897e106">STHYQZMEZ5WQ-2090888519-261</_dlc_DocId>
    <_dlc_DocIdUrl xmlns="10f1aa0a-179b-49cb-8a72-3a924897e106">
      <Url>http://open-web-1b-z1/bupers-npc/enlisted/placement/_layouts/DocIdRedir.aspx?ID=STHYQZMEZ5WQ-2090888519-261</Url>
      <Description>STHYQZMEZ5WQ-2090888519-261</Description>
    </_dlc_DocIdUrl>
  </documentManagement>
</p:properties>
</file>

<file path=customXml/itemProps1.xml><?xml version="1.0" encoding="utf-8"?>
<ds:datastoreItem xmlns:ds="http://schemas.openxmlformats.org/officeDocument/2006/customXml" ds:itemID="{108B2C82-5567-4DAF-B6AA-D5E9AA0F2E19}"/>
</file>

<file path=customXml/itemProps2.xml><?xml version="1.0" encoding="utf-8"?>
<ds:datastoreItem xmlns:ds="http://schemas.openxmlformats.org/officeDocument/2006/customXml" ds:itemID="{B906E788-9D2C-462E-8D5C-9E1B6B8505EC}"/>
</file>

<file path=customXml/itemProps3.xml><?xml version="1.0" encoding="utf-8"?>
<ds:datastoreItem xmlns:ds="http://schemas.openxmlformats.org/officeDocument/2006/customXml" ds:itemID="{0C0E512A-E376-410A-A0AB-0A8B739DEBD7}"/>
</file>

<file path=customXml/itemProps4.xml><?xml version="1.0" encoding="utf-8"?>
<ds:datastoreItem xmlns:ds="http://schemas.openxmlformats.org/officeDocument/2006/customXml" ds:itemID="{C96F0052-58C8-44B8-B89A-FE72C75DB7C9}"/>
</file>

<file path=docProps/app.xml><?xml version="1.0" encoding="utf-8"?>
<Properties xmlns="http://schemas.openxmlformats.org/officeDocument/2006/extended-properties" xmlns:vt="http://schemas.openxmlformats.org/officeDocument/2006/docPropsVTypes">
  <TotalTime>10092</TotalTime>
  <Words>320</Words>
  <Application>Microsoft Office PowerPoint</Application>
  <PresentationFormat>On-screen Show (4:3)</PresentationFormat>
  <Paragraphs>72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</vt:vector>
  </TitlesOfParts>
  <Company>NMCI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D. Rich</dc:creator>
  <cp:lastModifiedBy>Weng, Leonard E CIV NPC, Pers-4013</cp:lastModifiedBy>
  <cp:revision>432</cp:revision>
  <cp:lastPrinted>2016-03-09T15:13:55Z</cp:lastPrinted>
  <dcterms:created xsi:type="dcterms:W3CDTF">2006-01-19T13:23:02Z</dcterms:created>
  <dcterms:modified xsi:type="dcterms:W3CDTF">2016-03-09T15:30:46Z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0x01010006AA0EBDAAA155419E94FF70BDDA3F4A</vt:lpwstr>
  </property>
  <property fmtid="{D5CDD505-2E9C-101B-9397-08002B2CF9AE}" pid="3" name="Order">
    <vt:r8>1800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TemplateUrl">
    <vt:lpwstr/>
  </property>
  <property fmtid="{D5CDD505-2E9C-101B-9397-08002B2CF9AE}" pid="9" name="_dlc_DocIdItemGuid">
    <vt:lpwstr>8ecd4757-f0f9-4074-88d7-c07acc2872d3</vt:lpwstr>
  </property>
</Properties>
</file>